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66" r:id="rId2"/>
    <p:sldId id="289" r:id="rId3"/>
    <p:sldId id="290" r:id="rId4"/>
    <p:sldId id="264" r:id="rId5"/>
    <p:sldId id="322" r:id="rId6"/>
    <p:sldId id="304" r:id="rId7"/>
    <p:sldId id="342" r:id="rId8"/>
    <p:sldId id="367" r:id="rId9"/>
    <p:sldId id="273" r:id="rId10"/>
    <p:sldId id="307" r:id="rId11"/>
    <p:sldId id="313" r:id="rId12"/>
    <p:sldId id="312" r:id="rId13"/>
    <p:sldId id="348" r:id="rId14"/>
    <p:sldId id="334" r:id="rId15"/>
    <p:sldId id="330" r:id="rId16"/>
    <p:sldId id="331" r:id="rId17"/>
    <p:sldId id="332" r:id="rId18"/>
    <p:sldId id="323" r:id="rId19"/>
    <p:sldId id="372" r:id="rId20"/>
    <p:sldId id="349" r:id="rId21"/>
    <p:sldId id="308" r:id="rId22"/>
    <p:sldId id="350" r:id="rId23"/>
    <p:sldId id="373" r:id="rId24"/>
    <p:sldId id="317" r:id="rId25"/>
    <p:sldId id="318" r:id="rId26"/>
    <p:sldId id="319" r:id="rId27"/>
    <p:sldId id="320" r:id="rId28"/>
    <p:sldId id="355" r:id="rId29"/>
    <p:sldId id="321" r:id="rId30"/>
    <p:sldId id="361" r:id="rId31"/>
    <p:sldId id="359" r:id="rId32"/>
    <p:sldId id="362" r:id="rId33"/>
    <p:sldId id="356" r:id="rId34"/>
    <p:sldId id="351" r:id="rId35"/>
    <p:sldId id="352" r:id="rId36"/>
    <p:sldId id="357" r:id="rId37"/>
    <p:sldId id="324" r:id="rId38"/>
    <p:sldId id="370" r:id="rId39"/>
    <p:sldId id="360" r:id="rId40"/>
    <p:sldId id="366" r:id="rId41"/>
    <p:sldId id="358" r:id="rId42"/>
    <p:sldId id="369" r:id="rId43"/>
    <p:sldId id="326" r:id="rId44"/>
    <p:sldId id="364" r:id="rId45"/>
    <p:sldId id="375" r:id="rId46"/>
    <p:sldId id="374" r:id="rId47"/>
    <p:sldId id="368" r:id="rId48"/>
    <p:sldId id="363" r:id="rId49"/>
    <p:sldId id="365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80774" autoAdjust="0"/>
  </p:normalViewPr>
  <p:slideViewPr>
    <p:cSldViewPr snapToGrid="0">
      <p:cViewPr varScale="1">
        <p:scale>
          <a:sx n="115" d="100"/>
          <a:sy n="115" d="100"/>
        </p:scale>
        <p:origin x="16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2BC76-F7E1-44ED-ADF3-22BC6BE64F3A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B107C-7ADE-4B56-A181-F5F0DF7B89CF}" type="datetimeFigureOut">
              <a:rPr lang="en-SG" smtClean="0"/>
              <a:t>3/11/2017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r>
              <a:rPr lang="en-GB" baseline="0" dirty="0" smtClean="0"/>
              <a:t>&lt;span&gt;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r>
              <a:rPr lang="en-GB" baseline="0" dirty="0" smtClean="0"/>
              <a:t>&lt;span&gt;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1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RPA, automation, data</a:t>
            </a:r>
          </a:p>
          <a:p>
            <a:r>
              <a:rPr lang="en-US" dirty="0" smtClean="0"/>
              <a:t>Not to turn everyone into programmers – basic understanding, possibilities</a:t>
            </a:r>
          </a:p>
          <a:p>
            <a:r>
              <a:rPr lang="en-US" dirty="0" smtClean="0"/>
              <a:t>GIC use cases at the end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478BD-D3BA-2045-AD99-A9F775F87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Owner’s Mentality.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Agile’s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Owners</a:t>
            </a:r>
          </a:p>
          <a:p>
            <a:pPr marL="0" lvl="0" indent="0">
              <a:buFont typeface="Arial" charset="0"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478BD-D3BA-2045-AD99-A9F775F87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r>
              <a:rPr lang="en-SG" baseline="0" dirty="0" smtClean="0"/>
              <a:t>Practice of breaking logic into a set of instructional processes</a:t>
            </a:r>
          </a:p>
          <a:p>
            <a:endParaRPr lang="en-SG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Improves logical thinking by breaking a problem into a set of </a:t>
            </a:r>
            <a:endParaRPr lang="en-US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Online</a:t>
            </a:r>
            <a:r>
              <a:rPr lang="en-US" baseline="0" dirty="0" smtClean="0"/>
              <a:t> editor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Hands-on session in </a:t>
            </a:r>
            <a:r>
              <a:rPr lang="en-GB" dirty="0" err="1" smtClean="0"/>
              <a:t>Repl.It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Give roles – product</a:t>
            </a:r>
            <a:r>
              <a:rPr lang="en-GB" baseline="0" dirty="0" smtClean="0"/>
              <a:t> owner</a:t>
            </a:r>
            <a:r>
              <a:rPr lang="en-GB" dirty="0" smtClean="0"/>
              <a:t>,</a:t>
            </a:r>
            <a:r>
              <a:rPr lang="en-GB" baseline="0" dirty="0" smtClean="0"/>
              <a:t> tester, developer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3/11/2017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3/11/2017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3/11/2017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3/11/2017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3/11/2017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3/11/2017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3/11/2017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 “Hello World”</a:t>
            </a:r>
          </a:p>
          <a:p>
            <a:pPr lvl="1"/>
            <a:r>
              <a:rPr lang="en-GB" dirty="0" smtClean="0"/>
              <a:t>Explain 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Create a string variable “name”</a:t>
            </a:r>
          </a:p>
          <a:p>
            <a:pPr lvl="1"/>
            <a:r>
              <a:rPr lang="en-GB" dirty="0" smtClean="0"/>
              <a:t>Print “Hello, my name is …”</a:t>
            </a:r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 smtClean="0"/>
              <a:t>Try addition, multiplication, division, subtraction</a:t>
            </a:r>
          </a:p>
          <a:p>
            <a:pPr lvl="1"/>
            <a:r>
              <a:rPr lang="en-GB" dirty="0" smtClean="0"/>
              <a:t>QN: what is 1 + 1? </a:t>
            </a:r>
          </a:p>
          <a:p>
            <a:pPr lvl="1"/>
            <a:r>
              <a:rPr lang="en-GB" dirty="0" smtClean="0"/>
              <a:t>Concept of variable types. </a:t>
            </a:r>
            <a:r>
              <a:rPr lang="en-GB" dirty="0" err="1" smtClean="0"/>
              <a:t>Int</a:t>
            </a:r>
            <a:r>
              <a:rPr lang="en-GB" dirty="0" smtClean="0"/>
              <a:t>, string etc.</a:t>
            </a:r>
          </a:p>
          <a:p>
            <a:pPr lvl="1"/>
            <a:r>
              <a:rPr lang="en-GB" dirty="0" smtClean="0"/>
              <a:t>Concept of (IF .. THEN .. ELSE)</a:t>
            </a:r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Writing a recipes: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to code.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Wifi</a:t>
            </a:r>
            <a:r>
              <a:rPr lang="en-GB" dirty="0" smtClean="0"/>
              <a:t>-Access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847725"/>
            <a:ext cx="9144000" cy="569277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SSID</a:t>
            </a:r>
            <a:endParaRPr lang="en-GB" sz="4400" dirty="0" smtClean="0">
              <a:solidFill>
                <a:schemeClr val="bg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6000" b="1" dirty="0" smtClean="0">
                <a:latin typeface="Arial Narrow" panose="020B0606020202030204" pitchFamily="34" charset="0"/>
              </a:rPr>
              <a:t>ISPVMF_RETREAT_2017</a:t>
            </a:r>
            <a:endParaRPr lang="en-GB" sz="5400" b="1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endParaRPr lang="en-GB" sz="5400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PASSWORD</a:t>
            </a:r>
          </a:p>
          <a:p>
            <a:pPr marL="0" indent="0" algn="ctr">
              <a:buNone/>
            </a:pPr>
            <a:r>
              <a:rPr lang="en-GB" sz="6600" b="1" dirty="0" smtClean="0">
                <a:latin typeface="Arial Narrow" panose="020B0606020202030204" pitchFamily="34" charset="0"/>
              </a:rPr>
              <a:t>ISPVMF_2017</a:t>
            </a:r>
            <a:endParaRPr lang="en-GB" sz="6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Chatbot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9050"/>
            <a:ext cx="9144000" cy="6877050"/>
            <a:chOff x="0" y="-19050"/>
            <a:chExt cx="9144000" cy="6877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80486" b="2493"/>
            <a:stretch/>
          </p:blipFill>
          <p:spPr>
            <a:xfrm>
              <a:off x="0" y="-19050"/>
              <a:ext cx="9143999" cy="68770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707" r="6344"/>
            <a:stretch/>
          </p:blipFill>
          <p:spPr>
            <a:xfrm>
              <a:off x="38099" y="166397"/>
              <a:ext cx="9105901" cy="5464755"/>
            </a:xfrm>
            <a:prstGeom prst="rect">
              <a:avLst/>
            </a:prstGeom>
          </p:spPr>
        </p:pic>
      </p:grpSp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9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45" y="786946"/>
            <a:ext cx="7877996" cy="6071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669" y="2172638"/>
            <a:ext cx="65442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 is integrated </a:t>
            </a: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with @</a:t>
            </a:r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5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GB" sz="5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43" y="5080000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on your mobile phone</a:t>
            </a:r>
          </a:p>
        </p:txBody>
      </p: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/>
          </a:bodyPr>
          <a:lstStyle/>
          <a:p>
            <a:r>
              <a:rPr lang="en-GB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bored?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Webscrapping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Scrapping 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9050"/>
            <a:ext cx="9144000" cy="6877050"/>
            <a:chOff x="0" y="-19050"/>
            <a:chExt cx="9144000" cy="6877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80486" b="2493"/>
            <a:stretch/>
          </p:blipFill>
          <p:spPr>
            <a:xfrm>
              <a:off x="0" y="-19050"/>
              <a:ext cx="9143999" cy="68770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707" r="6344"/>
            <a:stretch/>
          </p:blipFill>
          <p:spPr>
            <a:xfrm>
              <a:off x="38099" y="166397"/>
              <a:ext cx="9105901" cy="5464755"/>
            </a:xfrm>
            <a:prstGeom prst="rect">
              <a:avLst/>
            </a:prstGeom>
          </p:spPr>
        </p:pic>
      </p:grpSp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16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Element Tags</a:t>
            </a:r>
          </a:p>
          <a:p>
            <a:pPr lvl="1"/>
            <a:r>
              <a:rPr lang="en-GB" dirty="0" smtClean="0"/>
              <a:t>Opening tags &lt;HTML&gt;, &lt;P&gt;, &lt;SPAN&gt;</a:t>
            </a:r>
          </a:p>
          <a:p>
            <a:pPr lvl="1"/>
            <a:r>
              <a:rPr lang="en-GB" dirty="0" smtClean="0"/>
              <a:t>Closing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HTML&gt;,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P&gt;,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SPAN&gt;</a:t>
            </a:r>
          </a:p>
          <a:p>
            <a:r>
              <a:rPr lang="en-GB" sz="3200" dirty="0" smtClean="0"/>
              <a:t>Let’s see how to scrap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 err="1" smtClean="0"/>
              <a:t>Webscrapping</a:t>
            </a:r>
            <a:endParaRPr lang="en-GB" dirty="0"/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88488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&lt;p&gt;</a:t>
            </a:r>
            <a:r>
              <a:rPr lang="en-GB" sz="2800" dirty="0">
                <a:latin typeface="Arial Narrow" panose="020B0606020202030204" pitchFamily="34" charset="0"/>
              </a:rPr>
              <a:t>Hello world!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&lt;p&gt;&lt;strong&gt;</a:t>
            </a:r>
            <a:r>
              <a:rPr lang="en-GB" sz="2800" dirty="0">
                <a:latin typeface="Arial Narrow" panose="020B0606020202030204" pitchFamily="34" charset="0"/>
              </a:rPr>
              <a:t>I AM BOLD!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&lt;/strong&gt;&lt;/p&gt;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&lt;p&gt;&lt;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800" dirty="0">
                <a:latin typeface="Arial Narrow" panose="020B0606020202030204" pitchFamily="34" charset="0"/>
              </a:rPr>
              <a:t>Sexy Italicized Words!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&lt;p&gt;&lt;font 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=“#00FF00”&gt;</a:t>
            </a:r>
            <a:r>
              <a:rPr lang="en-GB" sz="2800" dirty="0">
                <a:latin typeface="Arial Narrow" panose="020B0606020202030204" pitchFamily="34" charset="0"/>
              </a:rPr>
              <a:t>Green is the new black!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3" y="3351402"/>
            <a:ext cx="1414615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CLASS=“Red”&gt;</a:t>
            </a:r>
          </a:p>
          <a:p>
            <a:r>
              <a:rPr lang="en-GB" sz="1350" dirty="0">
                <a:solidFill>
                  <a:srgbClr val="FF0000"/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667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CLASS=“Red”&gt;</a:t>
            </a:r>
            <a:r>
              <a:rPr lang="en-GB" sz="1350" dirty="0" smtClean="0">
                <a:solidFill>
                  <a:srgbClr val="FF0000"/>
                </a:solidFill>
              </a:rPr>
              <a:t>Hello </a:t>
            </a:r>
            <a:r>
              <a:rPr lang="en-GB" sz="1350" dirty="0">
                <a:solidFill>
                  <a:srgbClr val="FF0000"/>
                </a:solidFill>
              </a:rPr>
              <a:t>World</a:t>
            </a:r>
            <a:r>
              <a:rPr lang="en-GB" sz="1350" dirty="0" smtClean="0">
                <a:solidFill>
                  <a:srgbClr val="FF0000"/>
                </a:solidFill>
              </a:rPr>
              <a:t>!</a:t>
            </a: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RAW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CODE 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7025522" y="3782774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667001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main components used to build basic websites.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(HTML)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NESTED CONTAINER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 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576" y="5848640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span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</a:t>
            </a:r>
            <a:r>
              <a:rPr lang="en-GB" sz="2800" dirty="0" smtClean="0"/>
              <a:t>“target"}).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" y="923689"/>
            <a:ext cx="9090132" cy="4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585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6585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err="1" smtClean="0"/>
              <a:t>Eg</a:t>
            </a:r>
            <a:r>
              <a:rPr lang="en-GB" sz="1200" dirty="0" smtClean="0"/>
              <a:t>. “Quarterly reporting.doc”, “Mydocument.html”, “http://rebot.chat/index.html”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726586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raw content within the document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6586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readable format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726585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Scrapping Real Data from Websites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9050"/>
            <a:ext cx="9144000" cy="6877050"/>
            <a:chOff x="0" y="-19050"/>
            <a:chExt cx="9144000" cy="6877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80486" b="2493"/>
            <a:stretch/>
          </p:blipFill>
          <p:spPr>
            <a:xfrm>
              <a:off x="0" y="-19050"/>
              <a:ext cx="9143999" cy="68770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707" r="6344"/>
            <a:stretch/>
          </p:blipFill>
          <p:spPr>
            <a:xfrm>
              <a:off x="38099" y="166397"/>
              <a:ext cx="9105901" cy="5464755"/>
            </a:xfrm>
            <a:prstGeom prst="rect">
              <a:avLst/>
            </a:prstGeom>
          </p:spPr>
        </p:pic>
      </p:grpSp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26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3" y="3351402"/>
            <a:ext cx="1414615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CLASS=“Red”&gt;</a:t>
            </a:r>
          </a:p>
          <a:p>
            <a:r>
              <a:rPr lang="en-GB" sz="1350" dirty="0">
                <a:solidFill>
                  <a:srgbClr val="FF0000"/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667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CLASS=“Red”&gt;</a:t>
            </a:r>
            <a:r>
              <a:rPr lang="en-GB" sz="1350" dirty="0" smtClean="0">
                <a:solidFill>
                  <a:srgbClr val="FF0000"/>
                </a:solidFill>
              </a:rPr>
              <a:t>Hello </a:t>
            </a:r>
            <a:r>
              <a:rPr lang="en-GB" sz="1350" dirty="0">
                <a:solidFill>
                  <a:srgbClr val="FF0000"/>
                </a:solidFill>
              </a:rPr>
              <a:t>World</a:t>
            </a:r>
            <a:r>
              <a:rPr lang="en-GB" sz="1350" dirty="0" smtClean="0">
                <a:solidFill>
                  <a:srgbClr val="FF0000"/>
                </a:solidFill>
              </a:rPr>
              <a:t>!</a:t>
            </a: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RAW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CODE 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7025522" y="3782774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667001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main components used to build basic websites.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(HTML)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NESTED CONTAINER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 smtClean="0"/>
              <a:t>04 Challenge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span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</a:t>
            </a:r>
            <a:r>
              <a:rPr lang="en-GB" sz="2800" dirty="0" smtClean="0"/>
              <a:t>“target"}).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624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/>
              <a:t>("</a:t>
            </a:r>
            <a:r>
              <a:rPr lang="en-GB" sz="2400" dirty="0">
                <a:solidFill>
                  <a:srgbClr val="00B050"/>
                </a:solidFill>
              </a:rPr>
              <a:t>h1</a:t>
            </a:r>
            <a:r>
              <a:rPr lang="en-GB" sz="2400" dirty="0"/>
              <a:t>", </a:t>
            </a:r>
            <a:r>
              <a:rPr lang="en-GB" sz="2400" dirty="0" smtClean="0"/>
              <a:t>{"</a:t>
            </a:r>
            <a:r>
              <a:rPr lang="en-GB" sz="2400" dirty="0">
                <a:solidFill>
                  <a:srgbClr val="FF0000"/>
                </a:solidFill>
              </a:rPr>
              <a:t>class</a:t>
            </a:r>
            <a:r>
              <a:rPr lang="en-GB" sz="2400" dirty="0"/>
              <a:t>": "D(</a:t>
            </a:r>
            <a:r>
              <a:rPr lang="en-GB" sz="2400" dirty="0" err="1"/>
              <a:t>ib</a:t>
            </a:r>
            <a:r>
              <a:rPr lang="en-GB" sz="2400" dirty="0"/>
              <a:t>) </a:t>
            </a:r>
            <a:r>
              <a:rPr lang="en-GB" sz="2400" dirty="0" err="1"/>
              <a:t>Fz</a:t>
            </a:r>
            <a:r>
              <a:rPr lang="en-GB" sz="2400" dirty="0"/>
              <a:t>(18px</a:t>
            </a:r>
            <a:r>
              <a:rPr lang="en-GB" sz="2400" dirty="0" smtClean="0"/>
              <a:t>)"}).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 smtClean="0"/>
              <a:t>(“</a:t>
            </a:r>
            <a:r>
              <a:rPr lang="en-GB" sz="2400" dirty="0" smtClean="0">
                <a:solidFill>
                  <a:srgbClr val="00B050"/>
                </a:solidFill>
              </a:rPr>
              <a:t>td</a:t>
            </a:r>
            <a:r>
              <a:rPr lang="en-GB" sz="2400" dirty="0" smtClean="0"/>
              <a:t>", {"</a:t>
            </a:r>
            <a:r>
              <a:rPr lang="en-GB" sz="2400" dirty="0">
                <a:solidFill>
                  <a:srgbClr val="FF0000"/>
                </a:solidFill>
              </a:rPr>
              <a:t>class</a:t>
            </a:r>
            <a:r>
              <a:rPr lang="en-GB" sz="2400" dirty="0"/>
              <a:t>": </a:t>
            </a:r>
            <a:r>
              <a:rPr lang="en-GB" sz="2400" dirty="0" smtClean="0"/>
              <a:t>“BETA-value"}).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9050"/>
            <a:ext cx="9144000" cy="6877050"/>
            <a:chOff x="0" y="-19050"/>
            <a:chExt cx="9144000" cy="6877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80486" b="2493"/>
            <a:stretch/>
          </p:blipFill>
          <p:spPr>
            <a:xfrm>
              <a:off x="0" y="-19050"/>
              <a:ext cx="9143999" cy="68770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707" r="6344"/>
            <a:stretch/>
          </p:blipFill>
          <p:spPr>
            <a:xfrm>
              <a:off x="38099" y="166397"/>
              <a:ext cx="9105901" cy="5464755"/>
            </a:xfrm>
            <a:prstGeom prst="rect">
              <a:avLst/>
            </a:prstGeom>
          </p:spPr>
        </p:pic>
      </p:grpSp>
      <p:pic>
        <p:nvPicPr>
          <p:cNvPr id="1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End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2508" y="120177"/>
            <a:ext cx="887112" cy="365125"/>
          </a:xfrm>
        </p:spPr>
        <p:txBody>
          <a:bodyPr/>
          <a:lstStyle/>
          <a:p>
            <a:fld id="{5A45A868-1959-4AFC-8B73-586BE1BEEA10}" type="slidenum">
              <a:rPr lang="en-SG" smtClean="0"/>
              <a:t>43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Real End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514" y="-14515"/>
            <a:ext cx="9158514" cy="6872515"/>
            <a:chOff x="-14514" y="-14515"/>
            <a:chExt cx="9158514" cy="68725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8343" t="1569" r="18434" b="84691"/>
            <a:stretch/>
          </p:blipFill>
          <p:spPr>
            <a:xfrm>
              <a:off x="-14514" y="0"/>
              <a:ext cx="9158514" cy="8418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8343" t="82588" r="18434"/>
            <a:stretch/>
          </p:blipFill>
          <p:spPr>
            <a:xfrm>
              <a:off x="-14514" y="5326744"/>
              <a:ext cx="9158514" cy="15312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8343" t="11559" r="18434"/>
            <a:stretch/>
          </p:blipFill>
          <p:spPr>
            <a:xfrm>
              <a:off x="-14514" y="-14515"/>
              <a:ext cx="9158514" cy="5418639"/>
            </a:xfrm>
            <a:prstGeom prst="rect">
              <a:avLst/>
            </a:prstGeom>
          </p:spPr>
        </p:pic>
      </p:grpSp>
      <p:pic>
        <p:nvPicPr>
          <p:cNvPr id="1026" name="Picture 2" descr="Image result for kungfu panda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78" y="4245603"/>
            <a:ext cx="2317040" cy="23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" y="4148756"/>
            <a:ext cx="1817802" cy="254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4" descr="Image result for po kungfu panda transparent png"/>
          <p:cNvSpPr>
            <a:spLocks noChangeAspect="1" noChangeArrowheads="1"/>
          </p:cNvSpPr>
          <p:nvPr/>
        </p:nvSpPr>
        <p:spPr bwMode="auto">
          <a:xfrm>
            <a:off x="8217679" y="-6669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79" y="4197065"/>
            <a:ext cx="4127295" cy="23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start now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</a:t>
            </a:r>
            <a:r>
              <a:rPr lang="en-GB" dirty="0" smtClean="0"/>
              <a:t>can program</a:t>
            </a:r>
            <a:endParaRPr lang="en-GB" dirty="0"/>
          </a:p>
          <a:p>
            <a:pPr lvl="1"/>
            <a:r>
              <a:rPr lang="en-GB" dirty="0" smtClean="0"/>
              <a:t>You </a:t>
            </a:r>
            <a:r>
              <a:rPr lang="en-GB" dirty="0"/>
              <a:t>just </a:t>
            </a:r>
            <a:r>
              <a:rPr lang="en-GB" dirty="0" smtClean="0"/>
              <a:t>don’t know </a:t>
            </a:r>
            <a:r>
              <a:rPr lang="en-GB" dirty="0"/>
              <a:t>it yet</a:t>
            </a:r>
          </a:p>
          <a:p>
            <a:endParaRPr lang="en-GB" dirty="0"/>
          </a:p>
          <a:p>
            <a:r>
              <a:rPr lang="en-GB" dirty="0"/>
              <a:t>See the </a:t>
            </a:r>
            <a:r>
              <a:rPr lang="en-GB" dirty="0" smtClean="0"/>
              <a:t>possibilities</a:t>
            </a:r>
            <a:endParaRPr lang="en-GB" dirty="0"/>
          </a:p>
          <a:p>
            <a:pPr lvl="1"/>
            <a:r>
              <a:rPr lang="en-GB" dirty="0" smtClean="0"/>
              <a:t>What </a:t>
            </a:r>
            <a:r>
              <a:rPr lang="en-GB" dirty="0"/>
              <a:t>can you do with it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Python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" y="0"/>
            <a:ext cx="7847214" cy="589994"/>
          </a:xfrm>
        </p:spPr>
        <p:txBody>
          <a:bodyPr/>
          <a:lstStyle/>
          <a:p>
            <a:r>
              <a:rPr lang="en-US" dirty="0" smtClean="0"/>
              <a:t>3. 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263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49</a:t>
            </a:fld>
            <a:endParaRPr lang="en-SG"/>
          </a:p>
        </p:txBody>
      </p:sp>
      <p:sp>
        <p:nvSpPr>
          <p:cNvPr id="4" name="Rectangle 3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GB" dirty="0"/>
              <a:t>Have an Owner’s </a:t>
            </a:r>
            <a:r>
              <a:rPr lang="en-GB" dirty="0" err="1"/>
              <a:t>Mindset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Have a basic understanding to tell a developer what you want!</a:t>
            </a:r>
          </a:p>
        </p:txBody>
      </p:sp>
    </p:spTree>
    <p:extLst>
      <p:ext uri="{BB962C8B-B14F-4D97-AF65-F5344CB8AC3E}">
        <p14:creationId xmlns:p14="http://schemas.microsoft.com/office/powerpoint/2010/main" val="18644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9050"/>
            <a:ext cx="9144000" cy="6877050"/>
            <a:chOff x="0" y="-19050"/>
            <a:chExt cx="9144000" cy="6877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r="80486" b="2493"/>
            <a:stretch/>
          </p:blipFill>
          <p:spPr>
            <a:xfrm>
              <a:off x="0" y="-19050"/>
              <a:ext cx="9143999" cy="68770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6707" r="6344"/>
            <a:stretch/>
          </p:blipFill>
          <p:spPr>
            <a:xfrm>
              <a:off x="38099" y="166397"/>
              <a:ext cx="9105901" cy="5464755"/>
            </a:xfrm>
            <a:prstGeom prst="rect">
              <a:avLst/>
            </a:prstGeom>
          </p:spPr>
        </p:pic>
      </p:grpSp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6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6422</TotalTime>
  <Words>1699</Words>
  <Application>Microsoft Office PowerPoint</Application>
  <PresentationFormat>On-screen Show (4:3)</PresentationFormat>
  <Paragraphs>426</Paragraphs>
  <Slides>49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等线</vt:lpstr>
      <vt:lpstr>等线 Light</vt:lpstr>
      <vt:lpstr>Arial</vt:lpstr>
      <vt:lpstr>Arial Narrow</vt:lpstr>
      <vt:lpstr>Calibri</vt:lpstr>
      <vt:lpstr>Segoe UI</vt:lpstr>
      <vt:lpstr>Segoe UI Semilight</vt:lpstr>
      <vt:lpstr>Wingdings</vt:lpstr>
      <vt:lpstr>Office Theme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Real Code! Step-by-Step</vt:lpstr>
      <vt:lpstr>Hey wait, isn’t this familiar?</vt:lpstr>
      <vt:lpstr>Logical Design &gt;&gt; Code</vt:lpstr>
      <vt:lpstr>Lunch-Break</vt:lpstr>
      <vt:lpstr>Wifi-Access</vt:lpstr>
      <vt:lpstr>Step 1: Install Telegram</vt:lpstr>
      <vt:lpstr>Step 2: Register Account</vt:lpstr>
      <vt:lpstr>Step 3: Add @ISPVMF_ReBot</vt:lpstr>
      <vt:lpstr>Chatbot</vt:lpstr>
      <vt:lpstr>PowerPoint Presentation</vt:lpstr>
      <vt:lpstr>Jupyter: Integrated Python Editor</vt:lpstr>
      <vt:lpstr>Let the Magic Happen</vt:lpstr>
      <vt:lpstr>Webscrapping</vt:lpstr>
      <vt:lpstr>PowerPoint Presentation</vt:lpstr>
      <vt:lpstr>What is HTML?</vt:lpstr>
      <vt:lpstr>Word Doc vs HTML Doc</vt:lpstr>
      <vt:lpstr>Word Doc vs HTML Doc</vt:lpstr>
      <vt:lpstr>Word Doc vs HTML Doc</vt:lpstr>
      <vt:lpstr>Think of Tags as Containers</vt:lpstr>
      <vt:lpstr>So many types of HTML tags…</vt:lpstr>
      <vt:lpstr>HTML - Code Visualization</vt:lpstr>
      <vt:lpstr>Hands On</vt:lpstr>
      <vt:lpstr>Hands On</vt:lpstr>
      <vt:lpstr>Often, its not so easy.. </vt:lpstr>
      <vt:lpstr>Often, its not so easy.. </vt:lpstr>
      <vt:lpstr>Nesting of Data</vt:lpstr>
      <vt:lpstr>Nesting of Data: Example Yahoo</vt:lpstr>
      <vt:lpstr>Challenge</vt:lpstr>
      <vt:lpstr>PowerPoint Presentation</vt:lpstr>
      <vt:lpstr>HTML - Code Visualization</vt:lpstr>
      <vt:lpstr>Example 1</vt:lpstr>
      <vt:lpstr>Example 2</vt:lpstr>
      <vt:lpstr>PowerPoint Presentation</vt:lpstr>
      <vt:lpstr>End</vt:lpstr>
      <vt:lpstr>CodeCombat.com</vt:lpstr>
      <vt:lpstr>Scratch.mit.edu</vt:lpstr>
      <vt:lpstr>The Real End</vt:lpstr>
      <vt:lpstr>PowerPoint Presentation</vt:lpstr>
      <vt:lpstr>You can start now</vt:lpstr>
      <vt:lpstr>PowerPoint Presentation</vt:lpstr>
    </vt:vector>
  </TitlesOfParts>
  <Company>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 Wi-Meng</cp:lastModifiedBy>
  <cp:revision>536</cp:revision>
  <dcterms:created xsi:type="dcterms:W3CDTF">2017-04-25T09:51:32Z</dcterms:created>
  <dcterms:modified xsi:type="dcterms:W3CDTF">2017-11-03T05:14:27Z</dcterms:modified>
</cp:coreProperties>
</file>